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7" r:id="rId3"/>
    <p:sldId id="290" r:id="rId4"/>
    <p:sldId id="291" r:id="rId5"/>
    <p:sldId id="292" r:id="rId6"/>
    <p:sldId id="28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A6F8"/>
    <a:srgbClr val="80B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2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E6E62-0A4A-440F-A3A0-1904151E0F67}" type="datetimeFigureOut">
              <a:rPr lang="zh-CN" altLang="en-US" smtClean="0"/>
              <a:t>2023/8/3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C4DF4-6413-405D-8311-20A510DC5E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  <a:t>‹#›</a:t>
            </a:fld>
            <a:endParaRPr lang="zh-CN" altLang="en-US">
              <a:latin typeface="Arial" panose="020B0604020202090204" pitchFamily="34" charset="0"/>
            </a:endParaRPr>
          </a:p>
        </p:txBody>
      </p:sp>
      <p:pic>
        <p:nvPicPr>
          <p:cNvPr id="7" name="图片 6" descr="资源 3@4x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3730" y="517525"/>
            <a:ext cx="2449830" cy="517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  <a:t>‹#›</a:t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  <a:t>‹#›</a:t>
            </a:fld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0" y="1097915"/>
            <a:ext cx="12192000" cy="5760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 descr="OpenAtom OpenHarmony-0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80800" y="6190010"/>
            <a:ext cx="2606400" cy="340330"/>
          </a:xfrm>
          <a:prstGeom prst="rect">
            <a:avLst/>
          </a:prstGeom>
        </p:spPr>
      </p:pic>
      <p:pic>
        <p:nvPicPr>
          <p:cNvPr id="3" name="图片 2" descr="资源 3@4x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2170" y="328930"/>
            <a:ext cx="2145030" cy="4533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  <a:t>‹#›</a:t>
            </a:fld>
            <a:endParaRPr lang="zh-CN" altLang="en-US">
              <a:latin typeface="Arial" panose="020B0604020202090204" pitchFamily="34" charset="0"/>
            </a:endParaRPr>
          </a:p>
        </p:txBody>
      </p:sp>
      <p:pic>
        <p:nvPicPr>
          <p:cNvPr id="7" name="图片 6" descr="OpenAtom OpenHarmony-0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279255" y="6189980"/>
            <a:ext cx="2607945" cy="3403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4"/>
          <p:cNvSpPr txBox="1"/>
          <p:nvPr/>
        </p:nvSpPr>
        <p:spPr>
          <a:xfrm>
            <a:off x="4592222" y="4525600"/>
            <a:ext cx="3007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err="1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OpenHarmony</a:t>
            </a:r>
            <a:r>
              <a:rPr lang="zh-CN" altLang="en-US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生态委员会</a:t>
            </a:r>
            <a:endParaRPr lang="en-US" altLang="zh-CN" b="1" dirty="0">
              <a:solidFill>
                <a:srgbClr val="FFFFFF"/>
              </a:solidFill>
              <a:latin typeface="Source Han Sans CN Bold" panose="020B0A00000000000000" charset="-122"/>
              <a:ea typeface="Source Han Sans CN Bold" panose="020B0A00000000000000" charset="-122"/>
              <a:cs typeface="Source Han Sans CN Regular" panose="020B0A00000000000000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202X</a:t>
            </a:r>
            <a:r>
              <a:rPr lang="zh-CN" altLang="en-US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年</a:t>
            </a:r>
            <a:r>
              <a:rPr lang="en-US" altLang="zh-CN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月</a:t>
            </a:r>
            <a:r>
              <a:rPr lang="en-US" altLang="zh-CN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日</a:t>
            </a:r>
            <a:endParaRPr lang="en-US" altLang="zh-CN" b="1" dirty="0">
              <a:solidFill>
                <a:srgbClr val="FF0000"/>
              </a:solidFill>
              <a:latin typeface="Source Han Sans CN Bold" panose="020B0A00000000000000" charset="-122"/>
              <a:ea typeface="Source Han Sans CN Bold" panose="020B0A00000000000000" charset="-122"/>
              <a:cs typeface="Source Han Sans CN Regular" panose="020B0A00000000000000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FBDDFE9-0C4B-3F87-0B9D-AAAF77B2315F}"/>
              </a:ext>
            </a:extLst>
          </p:cNvPr>
          <p:cNvSpPr txBox="1"/>
          <p:nvPr/>
        </p:nvSpPr>
        <p:spPr>
          <a:xfrm>
            <a:off x="755232" y="897801"/>
            <a:ext cx="11062217" cy="27746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altLang="zh-CN" sz="3600" dirty="0">
              <a:solidFill>
                <a:srgbClr val="0070C0"/>
              </a:solidFill>
              <a:latin typeface="HarmonyOSHans Black" pitchFamily="2" charset="-122"/>
              <a:ea typeface="HarmonyOSHans Black" pitchFamily="2" charset="-122"/>
              <a:cs typeface="阿里巴巴普惠体 M" pitchFamily="18" charset="-122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srgbClr val="FFFFFF"/>
                </a:solidFill>
                <a:ea typeface="Source Han Sans CN Bold" panose="020B0A00000000000000" charset="-122"/>
              </a:rPr>
              <a:t>OpenHarmony</a:t>
            </a:r>
            <a:r>
              <a:rPr lang="en-US" altLang="zh-CN" sz="3200" b="1" dirty="0" err="1">
                <a:solidFill>
                  <a:srgbClr val="FF0000"/>
                </a:solidFill>
                <a:ea typeface="Source Han Sans CN Bold" panose="020B0A00000000000000" charset="-122"/>
              </a:rPr>
              <a:t>XXX</a:t>
            </a:r>
            <a:r>
              <a:rPr lang="zh-CN" altLang="en-US" sz="3200" b="1" dirty="0">
                <a:solidFill>
                  <a:srgbClr val="FFFFFF"/>
                </a:solidFill>
                <a:ea typeface="Source Han Sans CN Bold" panose="020B0A00000000000000" charset="-122"/>
              </a:rPr>
              <a:t>专委会</a:t>
            </a:r>
            <a:r>
              <a:rPr lang="en-US" altLang="zh-CN" sz="3200" b="1" dirty="0">
                <a:solidFill>
                  <a:srgbClr val="FF0000"/>
                </a:solidFill>
                <a:ea typeface="Source Han Sans CN Bold" panose="020B0A00000000000000" charset="-122"/>
              </a:rPr>
              <a:t>XX</a:t>
            </a:r>
            <a:r>
              <a:rPr lang="zh-CN" altLang="en-US" sz="3200" b="1" dirty="0">
                <a:solidFill>
                  <a:srgbClr val="FFFFFF"/>
                </a:solidFill>
                <a:ea typeface="Source Han Sans CN Bold" panose="020B0A00000000000000" charset="-122"/>
              </a:rPr>
              <a:t>入会申请</a:t>
            </a:r>
            <a:endParaRPr lang="en-US" altLang="zh-CN" sz="3200" b="1" dirty="0">
              <a:solidFill>
                <a:srgbClr val="FFFFFF"/>
              </a:solidFill>
              <a:ea typeface="Source Han Sans CN Bold" panose="020B0A00000000000000" charset="-122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FFFF"/>
                </a:solidFill>
                <a:ea typeface="Source Han Sans CN Bold" panose="020B0A00000000000000" charset="-122"/>
              </a:rPr>
              <a:t>-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FF0000"/>
                </a:solidFill>
                <a:ea typeface="Source Han Sans CN Bold" panose="020B0A00000000000000" charset="-122"/>
              </a:rPr>
              <a:t>单位名称</a:t>
            </a:r>
            <a:endParaRPr lang="en-US" altLang="zh-CN" sz="3200" b="1" dirty="0">
              <a:solidFill>
                <a:srgbClr val="FF0000"/>
              </a:solidFill>
              <a:ea typeface="Source Han Sans CN Bold" panose="020B0A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00346" y="298314"/>
            <a:ext cx="4536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1.</a:t>
            </a:r>
            <a:r>
              <a:rPr lang="zh-CN" altLang="en-US" sz="2400" b="1" dirty="0">
                <a:solidFill>
                  <a:srgbClr val="FFFFFF"/>
                </a:solidFill>
                <a:ea typeface="Source Han Sans CN Bold" panose="020B0A00000000000000" charset="-122"/>
              </a:rPr>
              <a:t>单位简介及在相关领域的作用</a:t>
            </a: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1"/>
          <p:cNvSpPr txBox="1"/>
          <p:nvPr/>
        </p:nvSpPr>
        <p:spPr>
          <a:xfrm>
            <a:off x="248858" y="1666039"/>
            <a:ext cx="1131035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p"/>
            </a:pPr>
            <a:r>
              <a:rPr lang="zh-CN" altLang="en-US" sz="2000" dirty="0">
                <a:latin typeface="微软雅黑" pitchFamily="34" charset="-122"/>
                <a:ea typeface="Source Han Sans CN Regular" panose="020B0A00000000000000"/>
              </a:rPr>
              <a:t>所符合的入会条件：</a:t>
            </a:r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pPr>
              <a:buFont typeface="Wingdings" charset="2"/>
              <a:buChar char="p"/>
            </a:pPr>
            <a:r>
              <a:rPr lang="zh-CN" altLang="en-US" sz="2000" b="1" dirty="0">
                <a:ea typeface="Source Han Sans CN Bold" panose="020B0A00000000000000" charset="-122"/>
              </a:rPr>
              <a:t>已通过</a:t>
            </a:r>
            <a:r>
              <a:rPr lang="en-US" altLang="zh-CN" sz="2000" b="1" dirty="0" err="1">
                <a:ea typeface="Source Han Sans CN Bold" panose="020B0A00000000000000" charset="-122"/>
              </a:rPr>
              <a:t>OpenHarmony</a:t>
            </a:r>
            <a:r>
              <a:rPr lang="zh-CN" altLang="en-US" sz="2000" b="1" dirty="0">
                <a:ea typeface="Source Han Sans CN Bold" panose="020B0A00000000000000" charset="-122"/>
              </a:rPr>
              <a:t>社区兼容性测评的</a:t>
            </a:r>
            <a:r>
              <a:rPr lang="zh-CN" altLang="en-US" sz="2000" dirty="0">
                <a:latin typeface="微软雅黑" pitchFamily="34" charset="-122"/>
                <a:ea typeface="Source Han Sans CN Regular" panose="020B0A00000000000000"/>
              </a:rPr>
              <a:t>产品：</a:t>
            </a: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endParaRPr lang="en-US" altLang="zh-CN" sz="2000" dirty="0">
              <a:latin typeface="微软雅黑" pitchFamily="34" charset="-122"/>
              <a:ea typeface="Source Han Sans CN Regular" panose="020B0A00000000000000"/>
            </a:endParaRPr>
          </a:p>
          <a:p>
            <a:pPr>
              <a:buFont typeface="Wingdings" charset="2"/>
              <a:buChar char="p"/>
            </a:pPr>
            <a:r>
              <a:rPr lang="zh-CN" altLang="en-US" sz="2000" dirty="0">
                <a:latin typeface="微软雅黑" pitchFamily="34" charset="-122"/>
                <a:ea typeface="Source Han Sans CN Regular" panose="020B0A00000000000000"/>
              </a:rPr>
              <a:t>年度生态目标：</a:t>
            </a:r>
          </a:p>
          <a:p>
            <a:pPr marL="285750" marR="0" lvl="0" indent="-28575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703020204020201" pitchFamily="34" charset="-122"/>
              <a:ea typeface="Source Han Sans CN Regular" panose="020B0A00000000000000"/>
              <a:cs typeface="Source Han Sans CN Bold" panose="020B0A00000000000000" charset="-122"/>
            </a:endParaRPr>
          </a:p>
          <a:p>
            <a:pPr marL="285750" marR="0" lvl="0" indent="-28575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endParaRPr lang="en-US" altLang="zh-CN" sz="1600" b="1" dirty="0">
              <a:solidFill>
                <a:schemeClr val="tx1"/>
              </a:solidFill>
              <a:latin typeface="微软雅黑" panose="020B0703020204020201" pitchFamily="34" charset="-122"/>
              <a:ea typeface="Source Han Sans CN Regular" panose="020B0A00000000000000"/>
              <a:cs typeface="Source Han Sans CN Bold" panose="020B0A00000000000000" charset="-122"/>
            </a:endParaRPr>
          </a:p>
          <a:p>
            <a:pPr marL="285750" marR="0" lvl="0" indent="-28575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703020204020201" pitchFamily="34" charset="-122"/>
              <a:ea typeface="Source Han Sans CN Regular" panose="020B0A00000000000000"/>
              <a:cs typeface="Source Han Sans CN Bold" panose="020B0A00000000000000" charset="-122"/>
            </a:endParaRPr>
          </a:p>
          <a:p>
            <a:pPr marL="285750" marR="0" lvl="0" indent="-28575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endParaRPr lang="en-US" altLang="zh-CN" sz="1600" b="1" dirty="0">
              <a:solidFill>
                <a:schemeClr val="tx1"/>
              </a:solidFill>
              <a:latin typeface="微软雅黑" panose="020B0703020204020201" pitchFamily="34" charset="-122"/>
              <a:ea typeface="Source Han Sans CN Regular" panose="020B0A00000000000000"/>
              <a:cs typeface="Source Han Sans CN Bold" panose="020B0A00000000000000" charset="-122"/>
            </a:endParaRPr>
          </a:p>
          <a:p>
            <a:pPr marL="285750" marR="0" lvl="0" indent="-28575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703020204020201" pitchFamily="34" charset="-122"/>
              <a:ea typeface="Source Han Sans CN Regular" panose="020B0A00000000000000"/>
              <a:cs typeface="Source Han Sans CN Bold" panose="020B0A00000000000000" charset="-122"/>
            </a:endParaRPr>
          </a:p>
          <a:p>
            <a:pPr marL="285750" marR="0" lvl="0" indent="-28575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703020204020201" pitchFamily="34" charset="-122"/>
              <a:ea typeface="微软雅黑" panose="020B0703020204020201" pitchFamily="34" charset="-122"/>
              <a:cs typeface="Source Han Sans CN Bold" panose="020B0A00000000000000" charset="-122"/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200346" y="298314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2. </a:t>
            </a:r>
            <a:r>
              <a:rPr lang="en-US" altLang="zh-CN" sz="2400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XX</a:t>
            </a:r>
            <a:r>
              <a:rPr lang="zh-CN" altLang="en-US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专委会</a:t>
            </a:r>
            <a:r>
              <a:rPr lang="en-US" altLang="zh-CN" sz="2400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XX</a:t>
            </a:r>
            <a:r>
              <a:rPr lang="zh-CN" altLang="en-US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入会资格自评</a:t>
            </a:r>
            <a:endParaRPr lang="en-US" altLang="zh-CN" sz="2400" b="1" dirty="0">
              <a:solidFill>
                <a:srgbClr val="FFFFFF"/>
              </a:solidFill>
              <a:latin typeface="Source Han Sans CN Bold" panose="020B0A00000000000000" charset="-122"/>
              <a:ea typeface="Source Han Sans CN Bold" panose="020B0A00000000000000" charset="-122"/>
              <a:cs typeface="Source Han Sans CN Regular" panose="020B0A00000000000000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4"/>
          <p:cNvSpPr txBox="1"/>
          <p:nvPr/>
        </p:nvSpPr>
        <p:spPr>
          <a:xfrm>
            <a:off x="200346" y="298314"/>
            <a:ext cx="3074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3.</a:t>
            </a:r>
            <a:r>
              <a:rPr lang="en-US" altLang="zh-CN" sz="2400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 XX</a:t>
            </a:r>
            <a:r>
              <a:rPr lang="zh-CN" altLang="en-US" sz="2400" b="1" dirty="0">
                <a:solidFill>
                  <a:srgbClr val="FF0000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单位</a:t>
            </a:r>
            <a:r>
              <a:rPr lang="zh-CN" altLang="en-US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入会申请书</a:t>
            </a:r>
            <a:endParaRPr lang="en-US" altLang="zh-CN" sz="2400" b="1" dirty="0">
              <a:solidFill>
                <a:srgbClr val="FFFFFF"/>
              </a:solidFill>
              <a:latin typeface="Source Han Sans CN Bold" panose="020B0A00000000000000" charset="-122"/>
              <a:ea typeface="Source Han Sans CN Bold" panose="020B0A00000000000000" charset="-122"/>
              <a:cs typeface="Source Han Sans CN Regular" panose="020B0A00000000000000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A12AFB1-6D0C-A1CC-59CF-F6972458CC18}"/>
              </a:ext>
            </a:extLst>
          </p:cNvPr>
          <p:cNvSpPr txBox="1"/>
          <p:nvPr/>
        </p:nvSpPr>
        <p:spPr>
          <a:xfrm>
            <a:off x="3536640" y="3091704"/>
            <a:ext cx="5189917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FF0000"/>
                </a:solidFill>
                <a:latin typeface="微软雅黑" pitchFamily="34" charset="-122"/>
                <a:ea typeface="Source Han Sans CN Regular" panose="020B0A00000000000000"/>
              </a:rPr>
              <a:t>本页需放入会申请书材料盖章后的三页截图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4"/>
          <p:cNvSpPr txBox="1"/>
          <p:nvPr/>
        </p:nvSpPr>
        <p:spPr>
          <a:xfrm>
            <a:off x="200346" y="298314"/>
            <a:ext cx="408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4.</a:t>
            </a:r>
            <a:r>
              <a:rPr lang="zh-CN" altLang="en-US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决策项</a:t>
            </a: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(</a:t>
            </a:r>
            <a:r>
              <a:rPr lang="zh-CN" altLang="en-US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本页汇报时可不讲</a:t>
            </a:r>
            <a:r>
              <a:rPr lang="en-US" altLang="zh-CN" sz="2400" b="1" dirty="0">
                <a:solidFill>
                  <a:srgbClr val="FFFFFF"/>
                </a:solidFill>
                <a:latin typeface="Source Han Sans CN Bold" panose="020B0A00000000000000" charset="-122"/>
                <a:ea typeface="Source Han Sans CN Bold" panose="020B0A00000000000000" charset="-122"/>
                <a:cs typeface="Source Han Sans CN Regular" panose="020B0A00000000000000" charset="-122"/>
              </a:rPr>
              <a:t>)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4E8FB7C-6F9B-367D-3BD4-36854878D2BB}"/>
              </a:ext>
            </a:extLst>
          </p:cNvPr>
          <p:cNvSpPr txBox="1"/>
          <p:nvPr/>
        </p:nvSpPr>
        <p:spPr>
          <a:xfrm>
            <a:off x="340918" y="2256183"/>
            <a:ext cx="11659249" cy="2530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defPPr>
              <a:defRPr lang="zh-CN"/>
            </a:defPPr>
            <a:lvl1pPr>
              <a:defRPr sz="2400" b="1">
                <a:solidFill>
                  <a:srgbClr val="0070C0"/>
                </a:solidFill>
                <a:latin typeface="仿宋" pitchFamily="49" charset="-122"/>
                <a:ea typeface="仿宋" pitchFamily="49" charset="-122"/>
              </a:defRPr>
            </a:lvl1pPr>
          </a:lstStyle>
          <a:p>
            <a:r>
              <a:rPr lang="zh-CN" altLang="en-US" sz="2000" dirty="0">
                <a:solidFill>
                  <a:schemeClr val="tx1"/>
                </a:solidFill>
                <a:latin typeface="微软雅黑" pitchFamily="34" charset="-122"/>
                <a:ea typeface="Source Han Sans CN Regular" panose="020B0A00000000000000"/>
              </a:rPr>
              <a:t>决策项：同意</a:t>
            </a:r>
            <a:r>
              <a:rPr lang="en-US" altLang="zh-CN" sz="2000" dirty="0">
                <a:solidFill>
                  <a:srgbClr val="FF0000"/>
                </a:solidFill>
                <a:latin typeface="微软雅黑" pitchFamily="34" charset="-122"/>
                <a:ea typeface="Source Han Sans CN Regular" panose="020B0A00000000000000"/>
              </a:rPr>
              <a:t>xxx</a:t>
            </a:r>
            <a:r>
              <a:rPr lang="zh-CN" altLang="en-US" sz="2000" dirty="0">
                <a:solidFill>
                  <a:schemeClr val="tx1"/>
                </a:solidFill>
                <a:latin typeface="微软雅黑" pitchFamily="34" charset="-122"/>
                <a:ea typeface="Source Han Sans CN Regular" panose="020B0A00000000000000"/>
              </a:rPr>
              <a:t>加入成为</a:t>
            </a:r>
            <a:r>
              <a:rPr lang="en-US" altLang="zh-CN" sz="2000" dirty="0" err="1">
                <a:solidFill>
                  <a:schemeClr val="tx1"/>
                </a:solidFill>
                <a:latin typeface="微软雅黑" pitchFamily="34" charset="-122"/>
                <a:ea typeface="Source Han Sans CN Regular" panose="020B0A00000000000000"/>
              </a:rPr>
              <a:t>OpenHarmony</a:t>
            </a:r>
            <a:r>
              <a:rPr lang="en-US" altLang="zh-CN" sz="2000" dirty="0" err="1">
                <a:solidFill>
                  <a:srgbClr val="FF0000"/>
                </a:solidFill>
                <a:latin typeface="微软雅黑" pitchFamily="34" charset="-122"/>
                <a:ea typeface="Source Han Sans CN Regular" panose="020B0A00000000000000"/>
              </a:rPr>
              <a:t>xxx</a:t>
            </a:r>
            <a:r>
              <a:rPr lang="zh-CN" altLang="en-US" sz="2000" dirty="0">
                <a:solidFill>
                  <a:schemeClr val="tx1"/>
                </a:solidFill>
                <a:latin typeface="微软雅黑" pitchFamily="34" charset="-122"/>
                <a:ea typeface="Source Han Sans CN Regular" panose="020B0A00000000000000"/>
              </a:rPr>
              <a:t>专委会会员</a:t>
            </a:r>
            <a:endParaRPr lang="en-US" altLang="zh-CN" sz="2000" dirty="0">
              <a:solidFill>
                <a:schemeClr val="tx1"/>
              </a:solidFill>
              <a:latin typeface="微软雅黑" pitchFamily="34" charset="-122"/>
              <a:ea typeface="Source Han Sans CN Regular" panose="020B0A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03728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60279" y="3014028"/>
            <a:ext cx="267144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Han Sans CN Bold" panose="020B0A00000000000000" charset="-122"/>
                <a:ea typeface="Source Han Sans CN Bold" panose="020B0A00000000000000" charset="-122"/>
                <a:cs typeface="HarmonyOS Sans" panose="00000600000000000000" charset="0"/>
              </a:rPr>
              <a:t>THANKS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A6F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104</Words>
  <Application>Microsoft Office PowerPoint</Application>
  <PresentationFormat>宽屏</PresentationFormat>
  <Paragraphs>29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HarmonyOSHans Black</vt:lpstr>
      <vt:lpstr>Source Han Sans CN Bold</vt:lpstr>
      <vt:lpstr>等线</vt:lpstr>
      <vt:lpstr>微软雅黑</vt:lpstr>
      <vt:lpstr>Arial</vt:lpstr>
      <vt:lpstr>Calibri</vt:lpstr>
      <vt:lpstr>Wingdings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heyuai</dc:creator>
  <cp:lastModifiedBy>OH使能部-1</cp:lastModifiedBy>
  <cp:revision>33</cp:revision>
  <dcterms:created xsi:type="dcterms:W3CDTF">2022-12-29T07:42:32Z</dcterms:created>
  <dcterms:modified xsi:type="dcterms:W3CDTF">2023-08-03T01:28:05Z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2052-3.4.0.5283</vt:lpwstr>
  </property>
</Properties>
</file>